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70" r:id="rId13"/>
    <p:sldId id="271" r:id="rId14"/>
    <p:sldId id="272" r:id="rId15"/>
    <p:sldId id="273" r:id="rId16"/>
    <p:sldId id="266" r:id="rId17"/>
    <p:sldId id="267" r:id="rId18"/>
    <p:sldId id="276" r:id="rId19"/>
    <p:sldId id="274" r:id="rId20"/>
    <p:sldId id="269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gyuttujra.h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/>
            </a:r>
            <a:br>
              <a:rPr lang="hu-HU" sz="2200" dirty="0"/>
            </a:br>
            <a:r>
              <a:rPr lang="hu-HU" sz="2400" dirty="0"/>
              <a:t>Civil és Társadalmi Kapcsolatokért Felelős Helyettes Államtitkárság civil területet érintő szakmai programjai, eseményei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93079" y="4402277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Dr. Kisida Tamás</a:t>
            </a:r>
            <a:r>
              <a:rPr lang="hu-HU" dirty="0">
                <a:solidFill>
                  <a:schemeClr val="bg1"/>
                </a:solidFill>
              </a:rPr>
              <a:t> jogi referens</a:t>
            </a:r>
          </a:p>
          <a:p>
            <a:r>
              <a:rPr lang="hu-HU" dirty="0">
                <a:solidFill>
                  <a:schemeClr val="bg1"/>
                </a:solidFill>
              </a:rPr>
              <a:t>Miniszterelnökség </a:t>
            </a:r>
          </a:p>
          <a:p>
            <a:r>
              <a:rPr lang="hu-HU" dirty="0">
                <a:solidFill>
                  <a:schemeClr val="bg1"/>
                </a:solidFill>
              </a:rPr>
              <a:t>Civil Kapcsolatok és Társadalmi Konzultáció Főosztálya </a:t>
            </a:r>
          </a:p>
        </p:txBody>
      </p:sp>
      <p:sp>
        <p:nvSpPr>
          <p:cNvPr id="4" name="Téglalap 3"/>
          <p:cNvSpPr/>
          <p:nvPr/>
        </p:nvSpPr>
        <p:spPr>
          <a:xfrm>
            <a:off x="-1" y="5898462"/>
            <a:ext cx="11920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Székesfehérvár, Veszprém, Zalaegerszeg, Szombathely, Győr, Tatabánya – 2021. szeptember 7-8.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14" y="256523"/>
            <a:ext cx="2515290" cy="19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08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A civil szervezetek szerepe és lehetőségei Magyarországon. Egyetemi tantárgy a felsőoktatásban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64069" y="2173193"/>
            <a:ext cx="5719814" cy="22999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</a:t>
            </a:r>
            <a:r>
              <a:rPr lang="hu-HU" sz="2000" b="1" dirty="0">
                <a:solidFill>
                  <a:schemeClr val="bg1"/>
                </a:solidFill>
              </a:rPr>
              <a:t>Miniszterelnökség Civil és Társadalmi Kapcsolatokért Felelős Helyettes Államtitkárságának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b="1" dirty="0">
                <a:solidFill>
                  <a:schemeClr val="bg1"/>
                </a:solidFill>
              </a:rPr>
              <a:t>egyik terve</a:t>
            </a:r>
            <a:r>
              <a:rPr lang="hu-HU" sz="2000" dirty="0">
                <a:solidFill>
                  <a:schemeClr val="bg1"/>
                </a:solidFill>
              </a:rPr>
              <a:t>, </a:t>
            </a:r>
            <a:r>
              <a:rPr lang="hu-HU" sz="2000" b="1" dirty="0">
                <a:solidFill>
                  <a:schemeClr val="bg1"/>
                </a:solidFill>
              </a:rPr>
              <a:t>hogy</a:t>
            </a:r>
            <a:r>
              <a:rPr lang="hu-HU" sz="2000" dirty="0">
                <a:solidFill>
                  <a:schemeClr val="bg1"/>
                </a:solidFill>
              </a:rPr>
              <a:t> – tovább – </a:t>
            </a:r>
            <a:r>
              <a:rPr lang="hu-HU" sz="2000" b="1" dirty="0">
                <a:solidFill>
                  <a:schemeClr val="bg1"/>
                </a:solidFill>
              </a:rPr>
              <a:t>nyisson a felsőoktatási intézmények felé</a:t>
            </a:r>
            <a:r>
              <a:rPr lang="hu-HU" sz="2000" dirty="0">
                <a:solidFill>
                  <a:schemeClr val="bg1"/>
                </a:solidFill>
              </a:rPr>
              <a:t> azzal a céllal, hogy az egyetemi hallgatók megismerkedhessenek a civil közösségekkel, a „civilséggel”, a civil szervezetek igen sokrétű, sokszor hiánypótló tevékenységével. 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Online tartja nyílt napjait a Miskolci Egyetem | B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234"/>
            <a:ext cx="5964195" cy="31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23784" y="5095436"/>
            <a:ext cx="10610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2020-ban elindítottunk egy pilot projektet, amelynek során a </a:t>
            </a:r>
            <a:r>
              <a:rPr lang="hu-HU" b="1" dirty="0">
                <a:solidFill>
                  <a:schemeClr val="bg1"/>
                </a:solidFill>
              </a:rPr>
              <a:t>Miskolci Egyetemen meghirdettük „A civil szervezetek szerepe és lehetőségei Magyarországon. Miért érdemes már fiatalon is civil közösségekben tevékenykedni?” </a:t>
            </a:r>
          </a:p>
          <a:p>
            <a:pPr algn="just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Neves vendégelőadók, szakpolitikai vezetők a kormányzati szférából és a civil szervezetek vezetőitől. Idén a most induló félévben a Miskolci Egyetem mellett a gödöllői Magyar Agrár- és Élettudományi Egyetemen is meghirdetésre kerül a tantárgy.</a:t>
            </a:r>
          </a:p>
        </p:txBody>
      </p:sp>
    </p:spTree>
    <p:extLst>
      <p:ext uri="{BB962C8B-B14F-4D97-AF65-F5344CB8AC3E}">
        <p14:creationId xmlns:p14="http://schemas.microsoft.com/office/powerpoint/2010/main" val="54195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„Együtt. Újra.” fotópályázat</a:t>
            </a:r>
            <a:endParaRPr lang="hu-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821"/>
            <a:ext cx="12192000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73863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chemeClr val="bg1"/>
                </a:solidFill>
              </a:rPr>
              <a:t>“Együtt. Újra.” címmel hirdet fotópályázatot a Nemzeti Ifjúsági Tanács Szövetség (NIT), amelynek célja a civil szervezetek programjainak és a közösségi élet újraindulásának a bemutatása.</a:t>
            </a:r>
          </a:p>
          <a:p>
            <a:pPr marL="0" indent="0" algn="ctr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hu-HU" sz="6200" b="1" dirty="0">
                <a:solidFill>
                  <a:schemeClr val="bg1"/>
                </a:solidFill>
              </a:rPr>
              <a:t>A fotópályázat célja</a:t>
            </a:r>
            <a:r>
              <a:rPr lang="hu-HU" sz="6200" dirty="0">
                <a:solidFill>
                  <a:schemeClr val="bg1"/>
                </a:solidFill>
              </a:rPr>
              <a:t>, hogy ezeket az értékeket, az újraindult programok változatosságát, azok legszebb pillanatait a résztvevők szemein és kameráin keresztül mutassa meg a nagyközönségnek. </a:t>
            </a:r>
          </a:p>
          <a:p>
            <a:pPr marL="0" indent="0" algn="just">
              <a:buNone/>
            </a:pPr>
            <a:r>
              <a:rPr lang="hu-HU" sz="6200" dirty="0">
                <a:solidFill>
                  <a:schemeClr val="bg1"/>
                </a:solidFill>
              </a:rPr>
              <a:t>Célunk továbbá, hogy a képek segítségével az is tisztán szemléltessük, milyen sokszínű és izgalmas tevékenységeket folytatnak ma hazánkban a civil szervezetek és közösségek.</a:t>
            </a:r>
          </a:p>
          <a:p>
            <a:pPr marL="0" indent="0" algn="just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rgbClr val="FF0000"/>
                </a:solidFill>
              </a:rPr>
              <a:t>Jelentkezési határidő: 2021. szeptember 19. éjfél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755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Kik pályázhatnak? </a:t>
            </a:r>
            <a:r>
              <a:rPr lang="hu-HU" dirty="0">
                <a:solidFill>
                  <a:schemeClr val="bg1"/>
                </a:solidFill>
              </a:rPr>
              <a:t>18 és 35 év közötti személyek, akik kapcsolódnak valamilyen civil szervezethez (kizárólag egyetlen fotóval)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Díjak: 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300.000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250.000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200.000 Ft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A legjobb 20 pályamű közönségszavazáson vesz részt, ahol a győztes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100.000 Ft jutalomban részesül!</a:t>
            </a:r>
          </a:p>
          <a:p>
            <a:pPr marL="0" indent="0">
              <a:buNone/>
            </a:pPr>
            <a:endParaRPr lang="hu-H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Jelentkezés 3 egyszerű lépésben: </a:t>
            </a:r>
            <a:r>
              <a:rPr lang="hu-HU" dirty="0">
                <a:solidFill>
                  <a:schemeClr val="bg1"/>
                </a:solidFill>
                <a:hlinkClick r:id="rId2"/>
              </a:rPr>
              <a:t>https://egyuttujra.hu/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27" y="2798118"/>
            <a:ext cx="6545377" cy="3598863"/>
          </a:xfrm>
        </p:spPr>
      </p:pic>
      <p:sp>
        <p:nvSpPr>
          <p:cNvPr id="11" name="Téglalap 10"/>
          <p:cNvSpPr/>
          <p:nvPr/>
        </p:nvSpPr>
        <p:spPr>
          <a:xfrm>
            <a:off x="389652" y="2305219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1. Lépés: Pályázom</a:t>
            </a:r>
          </a:p>
        </p:txBody>
      </p:sp>
    </p:spTree>
    <p:extLst>
      <p:ext uri="{BB962C8B-B14F-4D97-AF65-F5344CB8AC3E}">
        <p14:creationId xmlns:p14="http://schemas.microsoft.com/office/powerpoint/2010/main" val="2179377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84" y="2740454"/>
            <a:ext cx="5890534" cy="3598863"/>
          </a:xfrm>
        </p:spPr>
      </p:pic>
      <p:sp>
        <p:nvSpPr>
          <p:cNvPr id="5" name="Téglalap 4"/>
          <p:cNvSpPr/>
          <p:nvPr/>
        </p:nvSpPr>
        <p:spPr>
          <a:xfrm>
            <a:off x="408818" y="2189891"/>
            <a:ext cx="4666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2. Lépés: Adatok kitöltése és képfeltöltés</a:t>
            </a:r>
          </a:p>
        </p:txBody>
      </p:sp>
    </p:spTree>
    <p:extLst>
      <p:ext uri="{BB962C8B-B14F-4D97-AF65-F5344CB8AC3E}">
        <p14:creationId xmlns:p14="http://schemas.microsoft.com/office/powerpoint/2010/main" val="383967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740453"/>
            <a:ext cx="9346042" cy="3845228"/>
          </a:xfrm>
        </p:spPr>
      </p:pic>
      <p:sp>
        <p:nvSpPr>
          <p:cNvPr id="5" name="Téglalap 4"/>
          <p:cNvSpPr/>
          <p:nvPr/>
        </p:nvSpPr>
        <p:spPr>
          <a:xfrm>
            <a:off x="301726" y="2279757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3. Lépés: Beküldés</a:t>
            </a:r>
          </a:p>
        </p:txBody>
      </p:sp>
    </p:spTree>
    <p:extLst>
      <p:ext uri="{BB962C8B-B14F-4D97-AF65-F5344CB8AC3E}">
        <p14:creationId xmlns:p14="http://schemas.microsoft.com/office/powerpoint/2010/main" val="361015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Okos füzetek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48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Civil Közösségi Szolgáltató Központok munkacsoportjai 2020 és 2021 folyamán három ún. „Okos füzetet” készített el, vagy készített elő eddig: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1. „Okos füzet címe: „Egymást erősítve! Miként legyek megoldás a gazdasági élet szereplői számára?”.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2. „Okos füzet” címe: Fiatalok a civil világban.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3. „Okos füzet” folyamatban van, amely kifejezetten a Civil Közösségi Szolgáltató Központ-hálózat tagjainak szól és az új kollégák bevonásának folyamatát valamint </a:t>
            </a:r>
            <a:r>
              <a:rPr lang="hu-HU" dirty="0">
                <a:solidFill>
                  <a:srgbClr val="FF0000"/>
                </a:solidFill>
              </a:rPr>
              <a:t>az új civil központok tevékenységének keretet adó eljárásokat mutatja be.</a:t>
            </a:r>
          </a:p>
        </p:txBody>
      </p:sp>
    </p:spTree>
    <p:extLst>
      <p:ext uri="{BB962C8B-B14F-4D97-AF65-F5344CB8AC3E}">
        <p14:creationId xmlns:p14="http://schemas.microsoft.com/office/powerpoint/2010/main" val="99395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Megyejárások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koronavírus harmadik hullámának enyhülésével 2021. május – augusztus között megyejárásokat tartottunk.</a:t>
            </a:r>
          </a:p>
          <a:p>
            <a:pPr marL="0" indent="0" algn="just">
              <a:buNone/>
            </a:pPr>
            <a:r>
              <a:rPr lang="hu-HU" sz="2000" b="1" dirty="0">
                <a:solidFill>
                  <a:schemeClr val="bg1"/>
                </a:solidFill>
              </a:rPr>
              <a:t>Célunk: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Első kézből tájékoztatni a civil szervezeteket, illetve helyi a közigazgatást a civil területet érintő aktualitásokról,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A civil szervezetek a helyi civil életről nyújtottak információt a Miniszterelnökség részére, illetve javaslatokat, ötleteket fogalmazzanak meg a civil szféra vonatkozásában.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12 megyében, 41 településen (megyeszékhelyek, városok, falvak), 441 fő részvételével zajlottak le a megyejárások, ahol 554 civil szervezet képviseltette magát.</a:t>
            </a:r>
          </a:p>
          <a:p>
            <a:pPr marL="0" lv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36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Civil Szervezeti Vezetőképzés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b="1" dirty="0">
                <a:solidFill>
                  <a:schemeClr val="bg1"/>
                </a:solidFill>
              </a:rPr>
              <a:t>Civil Szervezeti Vezetői </a:t>
            </a:r>
            <a:r>
              <a:rPr lang="hu-HU" b="1" dirty="0" err="1">
                <a:solidFill>
                  <a:schemeClr val="bg1"/>
                </a:solidFill>
              </a:rPr>
              <a:t>Workshop</a:t>
            </a:r>
            <a:r>
              <a:rPr lang="hu-HU" dirty="0">
                <a:solidFill>
                  <a:schemeClr val="bg1"/>
                </a:solidFill>
              </a:rPr>
              <a:t> keretében 2021-ben mintaprojektként 6 megye civil szervezeti vezetői számára olyan elméleti és gyakorlati tudás nyújtása a célunk, amelynek segítségével a vezetők képessé válnak az általuk irányított civil szervezetek fenntarthatóságának megteremtésére, céljaik sikeres megvalósítására.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online előadások 2021. október 04.- 2021. december 10. között kerülnek megrendezésre.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Záró konferencia: Debrecen, 2021. december 11.</a:t>
            </a:r>
          </a:p>
          <a:p>
            <a:pPr marL="0" indent="0" algn="just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0925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Értékteremtő  Közösségekért Díj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059773"/>
            <a:ext cx="4131311" cy="2798227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1" y="2018270"/>
            <a:ext cx="7346008" cy="4628635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7512907" y="2391890"/>
            <a:ext cx="4679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Kiemelkedő teljesítmény, kimagasló szakmai tudás, társadalmi értékeket teremtő  munkásság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512907" y="3105665"/>
            <a:ext cx="46790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2020-ban az Életjel Mentőkutyás Kutatóegység és 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Dr. Nagyné Varga Ilona kapták a Díjat.</a:t>
            </a:r>
          </a:p>
          <a:p>
            <a:pPr algn="just"/>
            <a:r>
              <a:rPr lang="hu-HU" sz="1400" b="1" dirty="0">
                <a:solidFill>
                  <a:schemeClr val="bg1"/>
                </a:solidFill>
              </a:rPr>
              <a:t>2021-ben </a:t>
            </a:r>
            <a:r>
              <a:rPr lang="hu-HU" sz="1400" b="1" dirty="0">
                <a:solidFill>
                  <a:schemeClr val="bg1"/>
                </a:solidFill>
              </a:rPr>
              <a:t>Táplálékallergiás Gyermekeket Táboroztató </a:t>
            </a:r>
            <a:r>
              <a:rPr lang="hu-HU" sz="1400" b="1" dirty="0" smtClean="0">
                <a:solidFill>
                  <a:schemeClr val="bg1"/>
                </a:solidFill>
              </a:rPr>
              <a:t>Egyesület és </a:t>
            </a:r>
            <a:r>
              <a:rPr lang="hu-HU" sz="1400" b="1" dirty="0">
                <a:solidFill>
                  <a:schemeClr val="bg1"/>
                </a:solidFill>
              </a:rPr>
              <a:t>Váradi Natália </a:t>
            </a:r>
            <a:r>
              <a:rPr lang="hu-HU" sz="1400" b="1" dirty="0" smtClean="0">
                <a:solidFill>
                  <a:schemeClr val="bg1"/>
                </a:solidFill>
              </a:rPr>
              <a:t> kapták a Díjat</a:t>
            </a:r>
            <a:endParaRPr lang="hu-H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4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17907"/>
          </a:xfrm>
        </p:spPr>
        <p:txBody>
          <a:bodyPr/>
          <a:lstStyle/>
          <a:p>
            <a:pPr algn="ctr"/>
            <a:r>
              <a:rPr lang="hu-HU" b="1" dirty="0"/>
              <a:t>Országos Civil Véradások megszervezése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800" dirty="0">
                <a:solidFill>
                  <a:schemeClr val="bg1"/>
                </a:solidFill>
              </a:rPr>
              <a:t>A Miniszterelnökség Civil és Társadalmi Kapcsolatokért Felelős Helyettes Államtitkársága az Országos Vérellátó Szolgálattal (OVSZ), illetve a fővárosi/megyei Civil Közösségi Szolgáltató Központokkal közösen.</a:t>
            </a:r>
          </a:p>
          <a:p>
            <a:pPr marL="0" indent="0" algn="just">
              <a:buNone/>
            </a:pPr>
            <a:r>
              <a:rPr lang="hu-HU" sz="2800" b="1" dirty="0">
                <a:solidFill>
                  <a:schemeClr val="bg1"/>
                </a:solidFill>
              </a:rPr>
              <a:t>Valamennyi Civil Véradás fővédnöke Herczegh Anita </a:t>
            </a:r>
            <a:r>
              <a:rPr lang="hu-HU" sz="2800" dirty="0">
                <a:solidFill>
                  <a:schemeClr val="bg1"/>
                </a:solidFill>
              </a:rPr>
              <a:t>a köztársasági elnök felesége, míg a védnöke Prof. Dr. Horváth Ildikó egészségügyért felelős államtitkár</a:t>
            </a:r>
          </a:p>
        </p:txBody>
      </p:sp>
      <p:pic>
        <p:nvPicPr>
          <p:cNvPr id="2050" name="Picture 2" descr="https://civil.info.hu/dl/object/297/verada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54" y="4800560"/>
            <a:ext cx="18764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76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200" b="1" dirty="0"/>
              <a:t>Civil Központok feladatai – egy százalékos kampány 2021.</a:t>
            </a:r>
            <a:endParaRPr lang="hu-HU" sz="2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</a:rPr>
              <a:t>Az adófizető magánszemélyek 1997 óta ajánlhatják fel adójuk 1%-át az erre jogosul civil szervezetnek.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2552768"/>
            <a:ext cx="7050970" cy="470064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0321" y="3179615"/>
            <a:ext cx="50779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Országszerte szeretnénk felhívni a figyelmet a segítségnyújtás és társadalmi felelősségvállalás fontosságára. </a:t>
            </a:r>
            <a:endParaRPr lang="hu-HU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38898" y="445886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Az idei évben a megyei és fővárosi Civil Közösségi Szolgáltató Központok hálózata is segítséget nyújtott a civil 1%-ról való rendelkezéssel kapcsolatban, ugyanakkor országszerte felhívta a figyelmet a segítségnyújtás és társadalmi felelősségvállalás fontosságára.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70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b="1" dirty="0">
                <a:solidFill>
                  <a:schemeClr val="bg1"/>
                </a:solidFill>
              </a:rPr>
              <a:t>Köszönöm a figyelmüket!</a:t>
            </a:r>
          </a:p>
        </p:txBody>
      </p:sp>
    </p:spTree>
    <p:extLst>
      <p:ext uri="{BB962C8B-B14F-4D97-AF65-F5344CB8AC3E}">
        <p14:creationId xmlns:p14="http://schemas.microsoft.com/office/powerpoint/2010/main" val="47077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Az I-IV. ORSZÁGOS CIVIL VÉRADÁS ÖSSZESÍTETT ADATAI</a:t>
            </a:r>
            <a:endParaRPr lang="hu-HU" sz="2400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714346"/>
              </p:ext>
            </p:extLst>
          </p:nvPr>
        </p:nvGraphicFramePr>
        <p:xfrm>
          <a:off x="1091953" y="2210540"/>
          <a:ext cx="8886548" cy="4518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18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24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4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4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38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Megnevezés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Időpont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Megjelent (fő)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Befejezett véradás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Helyszínek száma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I. Civil Véradás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2019. április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558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441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21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II. Civil Véradás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2020. április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661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572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22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III. Civil Véradás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2020. október 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>
                          <a:effectLst/>
                        </a:rPr>
                        <a:t>713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640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24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IV. Civil Véradás 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>
                          <a:effectLst/>
                        </a:rPr>
                        <a:t>2021. március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780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>
                          <a:effectLst/>
                        </a:rPr>
                        <a:t>683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26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ÖSSZESEN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</a:rPr>
                        <a:t>4 VÉRADÁS</a:t>
                      </a:r>
                      <a:endParaRPr lang="hu-H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</a:rPr>
                        <a:t>2712</a:t>
                      </a:r>
                      <a:endParaRPr lang="hu-H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</a:rPr>
                        <a:t>2336</a:t>
                      </a:r>
                      <a:endParaRPr lang="hu-H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b="1" dirty="0">
                          <a:effectLst/>
                        </a:rPr>
                        <a:t>93</a:t>
                      </a:r>
                      <a:endParaRPr lang="hu-H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I-IV. ORSZÁGOS CIVIL VÉRADÁS ÖSSZESÍTETT ADATAI:</a:t>
            </a:r>
            <a:endParaRPr kumimoji="0" lang="hu-HU" altLang="hu-H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Jelenleg az V. Civil Véradás szervezése zajlik, amelyre </a:t>
            </a:r>
            <a:br>
              <a:rPr lang="hu-HU" sz="2800" b="1" dirty="0"/>
            </a:br>
            <a:r>
              <a:rPr lang="hu-HU" sz="2800" b="1" dirty="0"/>
              <a:t>2021. szeptember 6-10-e között kerül sor országszerte.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</a:rPr>
              <a:t>Idén ősszel, minden eddiginél több, 32 helyszínen </a:t>
            </a:r>
            <a:br>
              <a:rPr lang="hu-HU" sz="3200" b="1" dirty="0">
                <a:solidFill>
                  <a:schemeClr val="bg1"/>
                </a:solidFill>
              </a:rPr>
            </a:br>
            <a:r>
              <a:rPr lang="hu-HU" sz="3200" b="1" dirty="0">
                <a:solidFill>
                  <a:schemeClr val="bg1"/>
                </a:solidFill>
              </a:rPr>
              <a:t>kerül megrendezésre a véradás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" y="3786710"/>
            <a:ext cx="1568304" cy="1600121"/>
          </a:xfrm>
          <a:prstGeom prst="rect">
            <a:avLst/>
          </a:prstGeom>
        </p:spPr>
      </p:pic>
      <p:pic>
        <p:nvPicPr>
          <p:cNvPr id="5" name="Picture 2" descr="Véradás, Vér, Piros Kereszt, Mentés, Élő, Egészsé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761" y="4855233"/>
            <a:ext cx="1742925" cy="13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82" y="4855232"/>
            <a:ext cx="1754186" cy="13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Képtalálatok a következőre: ovsz logo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26" y="4922168"/>
            <a:ext cx="806571" cy="12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veradasho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51" y="3786710"/>
            <a:ext cx="4816172" cy="823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5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746" y="797616"/>
            <a:ext cx="9613861" cy="124424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b="1" dirty="0"/>
              <a:t>A civil központok összefogták a segítséget nyújtó megyei/fővárosi civil szervezeteket a COVID-19 vírus járványhelyzet idején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200" dirty="0">
                <a:solidFill>
                  <a:schemeClr val="bg1"/>
                </a:solidFill>
              </a:rPr>
              <a:t>Megyei/fővárosi civil központok a saját honlapjukon, illetve más közösségi oldalaikon közzétették azon civil szervezetek elérhetőségeit, amelyek segítséget tudtak nyújtani helyben az idős, egészségügyi okból rászoruló, illetve fogyatékkal élő emberek számára a járványhelyzet idejére.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99" y="4701110"/>
            <a:ext cx="1568304" cy="1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8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190982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Milyen típusú segítséget nyújtottak a 20 civil központ munkatársai?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 civil központok honlapján, </a:t>
            </a:r>
            <a:r>
              <a:rPr lang="hu-HU" dirty="0" err="1">
                <a:solidFill>
                  <a:schemeClr val="bg1"/>
                </a:solidFill>
              </a:rPr>
              <a:t>Facebook</a:t>
            </a:r>
            <a:r>
              <a:rPr lang="hu-HU" dirty="0">
                <a:solidFill>
                  <a:schemeClr val="bg1"/>
                </a:solidFill>
              </a:rPr>
              <a:t> oldalán egy folyamatosan bővített, frissült táblázat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Rendkívüli hírlevelek kiküldése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Telefonos, személyes tanácsadás, telefonos lelki segítség, lelki támasz nyújtása, mentálhigiénés tanácsadás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Adományok gyűjtése, osztása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Lakosságnak a koronavírus elleni védekezéssel kapcsolatos tájékoztatásában való közreműködés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E-receptről való tájékoztatás </a:t>
            </a:r>
          </a:p>
        </p:txBody>
      </p:sp>
    </p:spTree>
    <p:extLst>
      <p:ext uri="{BB962C8B-B14F-4D97-AF65-F5344CB8AC3E}">
        <p14:creationId xmlns:p14="http://schemas.microsoft.com/office/powerpoint/2010/main" val="31418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61" cy="1164349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12502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hu-HU" sz="9600" dirty="0">
                <a:solidFill>
                  <a:schemeClr val="bg1"/>
                </a:solidFill>
              </a:rPr>
              <a:t>Bevásárlás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Gyógyszerkiváltás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Postai és egyéb hivatali ügyintézés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Maszk varrása, vásárlása, osztása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Kormányhivatalba időpont foglalásában segítségnyújtás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Figyelemfelhívó szóróanyag osztása a településeken, amelyek a koronavírus elleni védekezésről szóltak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Önkéntességet és adományozást koordináló szervezetek, munkacsoportok felhívásainak továbbítása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Online érettségi felkészítő órák szervezése matematika tantárgyból. Angol tantárgyból korrepetálás.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Gyermekfelügyelet, meseolvasás gyermekeknek (online módon is)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147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„CIVIL KÉZIKÖNYV 2021. Útmutató a civil szervezetek működéséhez” című könyv megjelenése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95169" y="7358261"/>
            <a:ext cx="4780968" cy="2422126"/>
          </a:xfrm>
        </p:spPr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81449" y="2336874"/>
            <a:ext cx="9539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Az első Civil kézikönyv 2019-ben jelent meg. Idén már a harmadik kiadását tudtuk átadni. </a:t>
            </a:r>
          </a:p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 könyv nem csak elméleti áttekintést, hanem gyakorlati tudást kíván adni a civil szervezetek számára, így hozzájárulhat a civil szektor további erősödéséhez.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CIVIL KÉZIKÖNYV 2. | Civilek a Fiatalokért Egyesü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29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49970"/>
              </p:ext>
            </p:extLst>
          </p:nvPr>
        </p:nvGraphicFramePr>
        <p:xfrm>
          <a:off x="8447714" y="3660313"/>
          <a:ext cx="3110130" cy="304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4562415" imgH="4562361" progId="AcroExch.Document.DC">
                  <p:embed/>
                </p:oleObj>
              </mc:Choice>
              <mc:Fallback>
                <p:oleObj name="Acrobat Document" r:id="rId4" imgW="4562415" imgH="45623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47714" y="3660313"/>
                        <a:ext cx="3110130" cy="304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civil kéziköny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1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1145486" y="5564960"/>
            <a:ext cx="718424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Országszerte 53 civil szervezet összesen közel 13.500.000 Ft értékben jutott pénz-, illetve természetbeni adományhoz 2020 Karácsonya előtt, ami pedig nagyban hozzájárult számos rászoruló könnyebb és boldogabb ünnepéhez.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097"/>
            <a:ext cx="4318635" cy="3598863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1" y="3758961"/>
            <a:ext cx="3772930" cy="30990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36" y="2133902"/>
            <a:ext cx="4100435" cy="27433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761"/>
            <a:ext cx="10445578" cy="15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5392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277</TotalTime>
  <Words>1094</Words>
  <Application>Microsoft Office PowerPoint</Application>
  <PresentationFormat>Egyéni</PresentationFormat>
  <Paragraphs>125</Paragraphs>
  <Slides>21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Berlin</vt:lpstr>
      <vt:lpstr>Acrobat Document</vt:lpstr>
      <vt:lpstr>   Civil és Társadalmi Kapcsolatokért Felelős Helyettes Államtitkárság civil területet érintő szakmai programjai, eseményei</vt:lpstr>
      <vt:lpstr>Országos Civil Véradások megszervezése</vt:lpstr>
      <vt:lpstr>Az I-IV. ORSZÁGOS CIVIL VÉRADÁS ÖSSZESÍTETT ADATAI</vt:lpstr>
      <vt:lpstr>Jelenleg az V. Civil Véradás szervezése zajlik, amelyre  2021. szeptember 6-10-e között kerül sor országszerte.</vt:lpstr>
      <vt:lpstr>A civil központok összefogták a segítséget nyújtó megyei/fővárosi civil szervezeteket a COVID-19 vírus járványhelyzet idején </vt:lpstr>
      <vt:lpstr>A civil központok közvetlen segítségnyújtásai a COVID-19 vírus járványhelyzet idején 2020-ban</vt:lpstr>
      <vt:lpstr>A civil központok közvetlen segítségnyújtásai a COVID-19 vírus járványhelyzet idején 2020-ban</vt:lpstr>
      <vt:lpstr>„CIVIL KÉZIKÖNYV 2021. Útmutató a civil szervezetek működéséhez” című könyv megjelenése</vt:lpstr>
      <vt:lpstr>PowerPoint bemutató</vt:lpstr>
      <vt:lpstr>A civil szervezetek szerepe és lehetőségei Magyarországon. Egyetemi tantárgy a felsőoktatásban</vt:lpstr>
      <vt:lpstr>„Együtt. Újra.” fotópályázat</vt:lpstr>
      <vt:lpstr>„Együtt. Újra.” fotópályázat</vt:lpstr>
      <vt:lpstr>„Együtt. Újra.” fotópályázat</vt:lpstr>
      <vt:lpstr>„Együtt. Újra.” fotópályázat</vt:lpstr>
      <vt:lpstr>„Együtt. Újra.” fotópályázat</vt:lpstr>
      <vt:lpstr>Okos füzetek</vt:lpstr>
      <vt:lpstr>Megyejárások</vt:lpstr>
      <vt:lpstr>Civil Szervezeti Vezetőképzés</vt:lpstr>
      <vt:lpstr>Értékteremtő  Közösségekért Díj</vt:lpstr>
      <vt:lpstr>Civil Központok feladatai – egy százalékos kampány 2021.</vt:lpstr>
      <vt:lpstr>PowerPoint bemutató</vt:lpstr>
    </vt:vector>
  </TitlesOfParts>
  <Company>Egységes InfraStruktúra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Helyettes Államtitkárság civil területet érintő szakmai programjai, eseményei</dc:title>
  <dc:creator>Szöllősiné Tóth Erika</dc:creator>
  <cp:lastModifiedBy>no</cp:lastModifiedBy>
  <cp:revision>46</cp:revision>
  <dcterms:created xsi:type="dcterms:W3CDTF">2021-09-06T11:31:17Z</dcterms:created>
  <dcterms:modified xsi:type="dcterms:W3CDTF">2021-09-07T05:02:35Z</dcterms:modified>
</cp:coreProperties>
</file>